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29"/>
  </p:notesMasterIdLst>
  <p:sldIdLst>
    <p:sldId id="257" r:id="rId2"/>
    <p:sldId id="4694" r:id="rId3"/>
    <p:sldId id="270" r:id="rId4"/>
    <p:sldId id="4695" r:id="rId5"/>
    <p:sldId id="4697" r:id="rId6"/>
    <p:sldId id="4698" r:id="rId7"/>
    <p:sldId id="4711" r:id="rId8"/>
    <p:sldId id="4699" r:id="rId9"/>
    <p:sldId id="4700" r:id="rId10"/>
    <p:sldId id="4701" r:id="rId11"/>
    <p:sldId id="4702" r:id="rId12"/>
    <p:sldId id="4703" r:id="rId13"/>
    <p:sldId id="4704" r:id="rId14"/>
    <p:sldId id="4705" r:id="rId15"/>
    <p:sldId id="4706" r:id="rId16"/>
    <p:sldId id="4707" r:id="rId17"/>
    <p:sldId id="4708" r:id="rId18"/>
    <p:sldId id="4709" r:id="rId19"/>
    <p:sldId id="4710" r:id="rId20"/>
    <p:sldId id="4690" r:id="rId21"/>
    <p:sldId id="4691" r:id="rId22"/>
    <p:sldId id="4692" r:id="rId23"/>
    <p:sldId id="4712" r:id="rId24"/>
    <p:sldId id="4713" r:id="rId25"/>
    <p:sldId id="4714" r:id="rId26"/>
    <p:sldId id="4715"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1/11/2025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1/11/2025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jax.org/-/media/jaxweb/files/education-and-learning/tutorials/cbioportal-written-tutorials_clickable.pdf" TargetMode="External"/><Relationship Id="rId2" Type="http://schemas.openxmlformats.org/officeDocument/2006/relationships/hyperlink" Target="https://www.personalizedoncogenomics.org/cbioportal/tutorial.jsp" TargetMode="External"/><Relationship Id="rId1" Type="http://schemas.openxmlformats.org/officeDocument/2006/relationships/slideLayout" Target="../slideLayouts/slideLayout1.xml"/><Relationship Id="rId4" Type="http://schemas.openxmlformats.org/officeDocument/2006/relationships/hyperlink" Target="https://cancer.sanger.ac.uk/cosmic/help/tutorial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841664" y="914401"/>
            <a:ext cx="10420696" cy="3283526"/>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40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INTRODUCTION TO </a:t>
            </a:r>
          </a:p>
          <a:p>
            <a:pPr algn="ctr">
              <a:spcBef>
                <a:spcPts val="133"/>
              </a:spcBef>
              <a:buClr>
                <a:schemeClr val="dk1"/>
              </a:buClr>
              <a:buSzPts val="1100"/>
            </a:pPr>
            <a:r>
              <a:rPr lang="en-GB" sz="7200" b="1" dirty="0">
                <a:latin typeface="Calibri Light" panose="020F0302020204030204" pitchFamily="34" charset="0"/>
                <a:ea typeface="Calibri Light" panose="020F0302020204030204" pitchFamily="34" charset="0"/>
                <a:cs typeface="Calibri Light" panose="020F0302020204030204" pitchFamily="34" charset="0"/>
              </a:rPr>
              <a:t>Cancer Genetic Counselling</a:t>
            </a:r>
            <a:endParaRPr lang="vi-VN" sz="7200" dirty="0">
              <a:latin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538857"/>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11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Email: Luu.p.loi@googlemail.com</a:t>
            </a:r>
          </a:p>
          <a:p>
            <a:pPr algn="r"/>
            <a:r>
              <a:rPr lang="en-US" sz="2400" b="1" dirty="0" err="1">
                <a:solidFill>
                  <a:schemeClr val="lt1"/>
                </a:solidFill>
                <a:latin typeface="Calibri Light" panose="020F0302020204030204" pitchFamily="34" charset="0"/>
                <a:cs typeface="Calibri Light" panose="020F0302020204030204" pitchFamily="34" charset="0"/>
                <a:sym typeface="Calibri"/>
              </a:rPr>
              <a:t>Zalo</a:t>
            </a:r>
            <a:r>
              <a:rPr lang="en-US" sz="2400" b="1" dirty="0">
                <a:solidFill>
                  <a:schemeClr val="lt1"/>
                </a:solidFill>
                <a:latin typeface="Calibri Light" panose="020F0302020204030204" pitchFamily="34" charset="0"/>
                <a:cs typeface="Calibri Light" panose="020F0302020204030204" pitchFamily="34" charset="0"/>
                <a:sym typeface="Calibri"/>
              </a:rPr>
              <a:t>: 0901802182</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6" name="Picture 5">
            <a:extLst>
              <a:ext uri="{FF2B5EF4-FFF2-40B4-BE49-F238E27FC236}">
                <a16:creationId xmlns:a16="http://schemas.microsoft.com/office/drawing/2014/main" id="{F6ED43D5-0F33-8903-D624-307237D8FC66}"/>
              </a:ext>
            </a:extLst>
          </p:cNvPr>
          <p:cNvPicPr>
            <a:picLocks noChangeAspect="1"/>
          </p:cNvPicPr>
          <p:nvPr/>
        </p:nvPicPr>
        <p:blipFill>
          <a:blip r:embed="rId2"/>
          <a:stretch>
            <a:fillRect/>
          </a:stretch>
        </p:blipFill>
        <p:spPr>
          <a:xfrm>
            <a:off x="2691246" y="1062627"/>
            <a:ext cx="6605504" cy="5352736"/>
          </a:xfrm>
          <a:prstGeom prst="rect">
            <a:avLst/>
          </a:prstGeom>
        </p:spPr>
      </p:pic>
    </p:spTree>
    <p:extLst>
      <p:ext uri="{BB962C8B-B14F-4D97-AF65-F5344CB8AC3E}">
        <p14:creationId xmlns:p14="http://schemas.microsoft.com/office/powerpoint/2010/main" val="117749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726B606D-F1F7-05A2-3F27-76C5AC061D89}"/>
              </a:ext>
            </a:extLst>
          </p:cNvPr>
          <p:cNvPicPr>
            <a:picLocks noChangeAspect="1"/>
          </p:cNvPicPr>
          <p:nvPr/>
        </p:nvPicPr>
        <p:blipFill>
          <a:blip r:embed="rId2"/>
          <a:stretch>
            <a:fillRect/>
          </a:stretch>
        </p:blipFill>
        <p:spPr>
          <a:xfrm>
            <a:off x="2732809" y="823067"/>
            <a:ext cx="6845194" cy="5805309"/>
          </a:xfrm>
          <a:prstGeom prst="rect">
            <a:avLst/>
          </a:prstGeom>
        </p:spPr>
      </p:pic>
    </p:spTree>
    <p:extLst>
      <p:ext uri="{BB962C8B-B14F-4D97-AF65-F5344CB8AC3E}">
        <p14:creationId xmlns:p14="http://schemas.microsoft.com/office/powerpoint/2010/main" val="307618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726B606D-F1F7-05A2-3F27-76C5AC061D89}"/>
              </a:ext>
            </a:extLst>
          </p:cNvPr>
          <p:cNvPicPr>
            <a:picLocks noChangeAspect="1"/>
          </p:cNvPicPr>
          <p:nvPr/>
        </p:nvPicPr>
        <p:blipFill rotWithShape="1">
          <a:blip r:embed="rId2"/>
          <a:srcRect b="90551"/>
          <a:stretch/>
        </p:blipFill>
        <p:spPr>
          <a:xfrm>
            <a:off x="2753591" y="1228313"/>
            <a:ext cx="6845194" cy="548533"/>
          </a:xfrm>
          <a:prstGeom prst="rect">
            <a:avLst/>
          </a:prstGeom>
        </p:spPr>
      </p:pic>
      <p:pic>
        <p:nvPicPr>
          <p:cNvPr id="5" name="Picture 4">
            <a:extLst>
              <a:ext uri="{FF2B5EF4-FFF2-40B4-BE49-F238E27FC236}">
                <a16:creationId xmlns:a16="http://schemas.microsoft.com/office/drawing/2014/main" id="{4A568627-0A41-C993-7073-3F248BCA34BF}"/>
              </a:ext>
            </a:extLst>
          </p:cNvPr>
          <p:cNvPicPr>
            <a:picLocks noChangeAspect="1"/>
          </p:cNvPicPr>
          <p:nvPr/>
        </p:nvPicPr>
        <p:blipFill>
          <a:blip r:embed="rId3"/>
          <a:stretch>
            <a:fillRect/>
          </a:stretch>
        </p:blipFill>
        <p:spPr>
          <a:xfrm>
            <a:off x="2753592" y="1776846"/>
            <a:ext cx="6845194" cy="3658195"/>
          </a:xfrm>
          <a:prstGeom prst="rect">
            <a:avLst/>
          </a:prstGeom>
        </p:spPr>
      </p:pic>
    </p:spTree>
    <p:extLst>
      <p:ext uri="{BB962C8B-B14F-4D97-AF65-F5344CB8AC3E}">
        <p14:creationId xmlns:p14="http://schemas.microsoft.com/office/powerpoint/2010/main" val="126213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6" name="Picture 5">
            <a:extLst>
              <a:ext uri="{FF2B5EF4-FFF2-40B4-BE49-F238E27FC236}">
                <a16:creationId xmlns:a16="http://schemas.microsoft.com/office/drawing/2014/main" id="{641FDA7E-B70E-BF17-BEA6-0D80922171B2}"/>
              </a:ext>
            </a:extLst>
          </p:cNvPr>
          <p:cNvPicPr>
            <a:picLocks noChangeAspect="1"/>
          </p:cNvPicPr>
          <p:nvPr/>
        </p:nvPicPr>
        <p:blipFill>
          <a:blip r:embed="rId2"/>
          <a:stretch>
            <a:fillRect/>
          </a:stretch>
        </p:blipFill>
        <p:spPr>
          <a:xfrm>
            <a:off x="1710131" y="917169"/>
            <a:ext cx="8771737" cy="5711207"/>
          </a:xfrm>
          <a:prstGeom prst="rect">
            <a:avLst/>
          </a:prstGeom>
        </p:spPr>
      </p:pic>
    </p:spTree>
    <p:extLst>
      <p:ext uri="{BB962C8B-B14F-4D97-AF65-F5344CB8AC3E}">
        <p14:creationId xmlns:p14="http://schemas.microsoft.com/office/powerpoint/2010/main" val="263433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A13C8274-E34C-4412-7158-8C7A154A75A8}"/>
              </a:ext>
            </a:extLst>
          </p:cNvPr>
          <p:cNvPicPr>
            <a:picLocks noChangeAspect="1"/>
          </p:cNvPicPr>
          <p:nvPr/>
        </p:nvPicPr>
        <p:blipFill>
          <a:blip r:embed="rId2"/>
          <a:stretch>
            <a:fillRect/>
          </a:stretch>
        </p:blipFill>
        <p:spPr>
          <a:xfrm>
            <a:off x="1767905" y="935182"/>
            <a:ext cx="8656189" cy="5408468"/>
          </a:xfrm>
          <a:prstGeom prst="rect">
            <a:avLst/>
          </a:prstGeom>
        </p:spPr>
      </p:pic>
    </p:spTree>
    <p:extLst>
      <p:ext uri="{BB962C8B-B14F-4D97-AF65-F5344CB8AC3E}">
        <p14:creationId xmlns:p14="http://schemas.microsoft.com/office/powerpoint/2010/main" val="78118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10D9F1A5-0AC5-F9B8-1415-1B97D02CCA74}"/>
              </a:ext>
            </a:extLst>
          </p:cNvPr>
          <p:cNvPicPr>
            <a:picLocks noChangeAspect="1"/>
          </p:cNvPicPr>
          <p:nvPr/>
        </p:nvPicPr>
        <p:blipFill>
          <a:blip r:embed="rId2"/>
          <a:stretch>
            <a:fillRect/>
          </a:stretch>
        </p:blipFill>
        <p:spPr>
          <a:xfrm>
            <a:off x="1585946" y="831272"/>
            <a:ext cx="9248706" cy="5838568"/>
          </a:xfrm>
          <a:prstGeom prst="rect">
            <a:avLst/>
          </a:prstGeom>
        </p:spPr>
      </p:pic>
    </p:spTree>
    <p:extLst>
      <p:ext uri="{BB962C8B-B14F-4D97-AF65-F5344CB8AC3E}">
        <p14:creationId xmlns:p14="http://schemas.microsoft.com/office/powerpoint/2010/main" val="112252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6828C9DB-D10D-B8CD-F530-149F6A129C6C}"/>
              </a:ext>
            </a:extLst>
          </p:cNvPr>
          <p:cNvPicPr>
            <a:picLocks noChangeAspect="1"/>
          </p:cNvPicPr>
          <p:nvPr/>
        </p:nvPicPr>
        <p:blipFill>
          <a:blip r:embed="rId2"/>
          <a:stretch>
            <a:fillRect/>
          </a:stretch>
        </p:blipFill>
        <p:spPr>
          <a:xfrm>
            <a:off x="2243010" y="878030"/>
            <a:ext cx="7910360" cy="5652655"/>
          </a:xfrm>
          <a:prstGeom prst="rect">
            <a:avLst/>
          </a:prstGeom>
        </p:spPr>
      </p:pic>
    </p:spTree>
    <p:extLst>
      <p:ext uri="{BB962C8B-B14F-4D97-AF65-F5344CB8AC3E}">
        <p14:creationId xmlns:p14="http://schemas.microsoft.com/office/powerpoint/2010/main" val="342152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3785652"/>
          </a:xfrm>
          <a:prstGeom prst="rect">
            <a:avLst/>
          </a:prstGeom>
          <a:noFill/>
        </p:spPr>
        <p:txBody>
          <a:bodyPr wrap="square">
            <a:spAutoFit/>
          </a:bodyPr>
          <a:lstStyle/>
          <a:p>
            <a:pPr marL="285750" indent="-285750" algn="just">
              <a:buFont typeface="Wingdings" panose="05000000000000000000" pitchFamily="2" charset="2"/>
              <a:buChar char="§"/>
            </a:pPr>
            <a:r>
              <a:rPr lang="en-GB" sz="2400" dirty="0">
                <a:latin typeface="Calibri Light" panose="020F0302020204030204" pitchFamily="34" charset="0"/>
              </a:rPr>
              <a:t>Genetic </a:t>
            </a:r>
            <a:r>
              <a:rPr lang="en-GB" sz="2400" dirty="0" err="1">
                <a:latin typeface="Calibri Light" panose="020F0302020204030204" pitchFamily="34" charset="0"/>
              </a:rPr>
              <a:t>counseling</a:t>
            </a:r>
            <a:r>
              <a:rPr lang="en-GB" sz="2400" dirty="0">
                <a:latin typeface="Calibri Light" panose="020F0302020204030204" pitchFamily="34" charset="0"/>
              </a:rPr>
              <a:t> is “the process of helping people understand and adapt to the medical, psychological, and familial implications of genetic contributions to disease” (</a:t>
            </a:r>
            <a:r>
              <a:rPr lang="en-GB" sz="2400" dirty="0" err="1">
                <a:latin typeface="Calibri Light" panose="020F0302020204030204" pitchFamily="34" charset="0"/>
              </a:rPr>
              <a:t>Resta</a:t>
            </a:r>
            <a:r>
              <a:rPr lang="en-GB" sz="2400" dirty="0">
                <a:latin typeface="Calibri Light" panose="020F0302020204030204" pitchFamily="34" charset="0"/>
              </a:rPr>
              <a:t> et al. 2006). </a:t>
            </a:r>
          </a:p>
          <a:p>
            <a:pPr marL="285750" indent="-285750" algn="just">
              <a:buFont typeface="Wingdings" panose="05000000000000000000" pitchFamily="2" charset="2"/>
              <a:buChar char="§"/>
            </a:pPr>
            <a:r>
              <a:rPr lang="en-GB" sz="2400" dirty="0">
                <a:latin typeface="Calibri Light" panose="020F0302020204030204" pitchFamily="34" charset="0"/>
              </a:rPr>
              <a:t>Genetic </a:t>
            </a:r>
            <a:r>
              <a:rPr lang="en-GB" sz="2400" dirty="0" err="1">
                <a:latin typeface="Calibri Light" panose="020F0302020204030204" pitchFamily="34" charset="0"/>
              </a:rPr>
              <a:t>counseling</a:t>
            </a:r>
            <a:r>
              <a:rPr lang="en-GB" sz="2400" dirty="0">
                <a:latin typeface="Calibri Light" panose="020F0302020204030204" pitchFamily="34" charset="0"/>
              </a:rPr>
              <a:t> was proposed as a key component of the cancer risk assessment process in the 1990s (Peters and </a:t>
            </a:r>
            <a:r>
              <a:rPr lang="en-GB" sz="2400" dirty="0" err="1">
                <a:latin typeface="Calibri Light" panose="020F0302020204030204" pitchFamily="34" charset="0"/>
              </a:rPr>
              <a:t>Stopfer</a:t>
            </a:r>
            <a:r>
              <a:rPr lang="en-GB" sz="2400" dirty="0">
                <a:latin typeface="Calibri Light" panose="020F0302020204030204" pitchFamily="34" charset="0"/>
              </a:rPr>
              <a:t> 1996; </a:t>
            </a:r>
            <a:r>
              <a:rPr lang="en-GB" sz="2400" dirty="0" err="1">
                <a:latin typeface="Calibri Light" panose="020F0302020204030204" pitchFamily="34" charset="0"/>
              </a:rPr>
              <a:t>Stopfer</a:t>
            </a:r>
            <a:r>
              <a:rPr lang="en-GB" sz="2400" dirty="0">
                <a:latin typeface="Calibri Light" panose="020F0302020204030204" pitchFamily="34" charset="0"/>
              </a:rPr>
              <a:t> 2000)</a:t>
            </a:r>
          </a:p>
          <a:p>
            <a:pPr marL="285750" indent="-285750" algn="just">
              <a:buFont typeface="Wingdings" panose="05000000000000000000" pitchFamily="2" charset="2"/>
              <a:buChar char="§"/>
            </a:pPr>
            <a:r>
              <a:rPr lang="en-GB" sz="2400" dirty="0">
                <a:latin typeface="Calibri Light" panose="020F0302020204030204" pitchFamily="34" charset="0"/>
              </a:rPr>
              <a:t>Empowering patients to make informed decisions regarding </a:t>
            </a:r>
          </a:p>
          <a:p>
            <a:pPr marL="742950" lvl="1" indent="-285750" algn="just">
              <a:buFont typeface="Arial" panose="020B0604020202020204" pitchFamily="34" charset="0"/>
              <a:buChar char="•"/>
            </a:pPr>
            <a:r>
              <a:rPr lang="en-GB" sz="2400" dirty="0">
                <a:latin typeface="Calibri Light" panose="020F0302020204030204" pitchFamily="34" charset="0"/>
              </a:rPr>
              <a:t>screening, </a:t>
            </a:r>
          </a:p>
          <a:p>
            <a:pPr marL="742950" lvl="1" indent="-285750" algn="just">
              <a:buFont typeface="Arial" panose="020B0604020202020204" pitchFamily="34" charset="0"/>
              <a:buChar char="•"/>
            </a:pPr>
            <a:r>
              <a:rPr lang="en-GB" sz="2400" dirty="0">
                <a:latin typeface="Calibri Light" panose="020F0302020204030204" pitchFamily="34" charset="0"/>
              </a:rPr>
              <a:t>prevention, and </a:t>
            </a:r>
          </a:p>
          <a:p>
            <a:pPr marL="742950" lvl="1" indent="-285750" algn="just">
              <a:buFont typeface="Arial" panose="020B0604020202020204" pitchFamily="34" charset="0"/>
              <a:buChar char="•"/>
            </a:pPr>
            <a:r>
              <a:rPr lang="en-GB" sz="2400" dirty="0">
                <a:latin typeface="Calibri Light" panose="020F0302020204030204" pitchFamily="34" charset="0"/>
              </a:rPr>
              <a:t>genetic testing through provision of pertinent genetic and medical information and </a:t>
            </a:r>
            <a:r>
              <a:rPr lang="en-GB" sz="2400" b="1" dirty="0">
                <a:latin typeface="Calibri Light" panose="020F0302020204030204" pitchFamily="34" charset="0"/>
              </a:rPr>
              <a:t>tailored psychological </a:t>
            </a:r>
            <a:r>
              <a:rPr lang="en-GB" sz="2400" b="1" dirty="0" err="1">
                <a:latin typeface="Calibri Light" panose="020F0302020204030204" pitchFamily="34" charset="0"/>
              </a:rPr>
              <a:t>counseling</a:t>
            </a:r>
            <a:r>
              <a:rPr lang="en-GB" sz="2400" dirty="0">
                <a:latin typeface="Calibri Light" panose="020F0302020204030204" pitchFamily="34" charset="0"/>
              </a:rPr>
              <a:t> remain core goals</a:t>
            </a:r>
          </a:p>
        </p:txBody>
      </p:sp>
    </p:spTree>
    <p:extLst>
      <p:ext uri="{BB962C8B-B14F-4D97-AF65-F5344CB8AC3E}">
        <p14:creationId xmlns:p14="http://schemas.microsoft.com/office/powerpoint/2010/main" val="65182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4493538"/>
          </a:xfrm>
          <a:prstGeom prst="rect">
            <a:avLst/>
          </a:prstGeom>
          <a:noFill/>
        </p:spPr>
        <p:txBody>
          <a:bodyPr wrap="square">
            <a:spAutoFit/>
          </a:bodyPr>
          <a:lstStyle/>
          <a:p>
            <a:pPr marL="285750" indent="-285750" algn="just">
              <a:buFont typeface="Wingdings" panose="05000000000000000000" pitchFamily="2" charset="2"/>
              <a:buChar char="§"/>
            </a:pPr>
            <a:r>
              <a:rPr lang="en-GB" sz="2200" dirty="0">
                <a:latin typeface="Calibri Light" panose="020F0302020204030204" pitchFamily="34" charset="0"/>
              </a:rPr>
              <a:t>The </a:t>
            </a:r>
            <a:r>
              <a:rPr lang="en-GB" sz="2200" b="1" dirty="0">
                <a:latin typeface="Calibri Light" panose="020F0302020204030204" pitchFamily="34" charset="0"/>
              </a:rPr>
              <a:t>Cancer Genetics Studies Consortium </a:t>
            </a:r>
            <a:r>
              <a:rPr lang="en-GB" sz="2200" dirty="0">
                <a:latin typeface="Calibri Light" panose="020F0302020204030204" pitchFamily="34" charset="0"/>
              </a:rPr>
              <a:t>(CSGC) Task Force was among the first groups in the oncology setting to develop </a:t>
            </a:r>
            <a:r>
              <a:rPr lang="en-GB" sz="2200" b="1" dirty="0">
                <a:latin typeface="Calibri Light" panose="020F0302020204030204" pitchFamily="34" charset="0"/>
              </a:rPr>
              <a:t>consensus guidelines </a:t>
            </a:r>
            <a:r>
              <a:rPr lang="en-GB" sz="2200" dirty="0">
                <a:latin typeface="Calibri Light" panose="020F0302020204030204" pitchFamily="34" charset="0"/>
              </a:rPr>
              <a:t>for the process and content of </a:t>
            </a:r>
            <a:r>
              <a:rPr lang="en-GB" sz="2200" b="1" dirty="0">
                <a:latin typeface="Calibri Light" panose="020F0302020204030204" pitchFamily="34" charset="0"/>
              </a:rPr>
              <a:t>informed consent </a:t>
            </a:r>
            <a:r>
              <a:rPr lang="en-GB" sz="2200" dirty="0">
                <a:latin typeface="Calibri Light" panose="020F0302020204030204" pitchFamily="34" charset="0"/>
              </a:rPr>
              <a:t>(Geller et al. 1997).</a:t>
            </a:r>
          </a:p>
          <a:p>
            <a:pPr marL="285750" indent="-285750" algn="just">
              <a:buFont typeface="Wingdings" panose="05000000000000000000" pitchFamily="2" charset="2"/>
              <a:buChar char="§"/>
            </a:pPr>
            <a:r>
              <a:rPr lang="en-GB" sz="2200" dirty="0">
                <a:latin typeface="Calibri Light" panose="020F0302020204030204" pitchFamily="34" charset="0"/>
              </a:rPr>
              <a:t>This multidisciplinary group first considered why informed consent for genetic testing requires special consideration and acknowledged the following issues: </a:t>
            </a:r>
          </a:p>
          <a:p>
            <a:pPr marL="800100" lvl="1" indent="-342900" algn="just">
              <a:buFont typeface="Arial" panose="020B0604020202020204" pitchFamily="34" charset="0"/>
              <a:buChar char="•"/>
            </a:pPr>
            <a:r>
              <a:rPr lang="en-GB" sz="2200" dirty="0">
                <a:latin typeface="Calibri Light" panose="020F0302020204030204" pitchFamily="34" charset="0"/>
              </a:rPr>
              <a:t>(1) Genetic information affects an entire family, </a:t>
            </a:r>
          </a:p>
          <a:p>
            <a:pPr marL="800100" lvl="1" indent="-342900" algn="just">
              <a:buFont typeface="Arial" panose="020B0604020202020204" pitchFamily="34" charset="0"/>
              <a:buChar char="•"/>
            </a:pPr>
            <a:r>
              <a:rPr lang="en-GB" sz="2200" dirty="0">
                <a:latin typeface="Calibri Light" panose="020F0302020204030204" pitchFamily="34" charset="0"/>
              </a:rPr>
              <a:t>(2) genetic information can present unique challenges for medical professionals as it is probabilistic in nature, and </a:t>
            </a:r>
          </a:p>
          <a:p>
            <a:pPr marL="800100" lvl="1" indent="-342900" algn="just">
              <a:buFont typeface="Arial" panose="020B0604020202020204" pitchFamily="34" charset="0"/>
              <a:buChar char="•"/>
            </a:pPr>
            <a:r>
              <a:rPr lang="en-GB" sz="2200" dirty="0">
                <a:latin typeface="Calibri Light" panose="020F0302020204030204" pitchFamily="34" charset="0"/>
              </a:rPr>
              <a:t>(3) genetic information can lead to the reclassification of patients from healthy to high risk. </a:t>
            </a:r>
          </a:p>
          <a:p>
            <a:pPr marL="285750" indent="-285750" algn="just">
              <a:buFont typeface="Wingdings" panose="05000000000000000000" pitchFamily="2" charset="2"/>
              <a:buChar char="§"/>
            </a:pPr>
            <a:r>
              <a:rPr lang="en-GB" sz="2200" dirty="0">
                <a:latin typeface="Calibri Light" panose="020F0302020204030204" pitchFamily="34" charset="0"/>
              </a:rPr>
              <a:t>At that time, the authors described the primary risks and benefits as psychological and social rather than physical or medical because the efficacy of preventive and therapeutic strategies in PV carriers had not yet been substantiated. </a:t>
            </a:r>
            <a:endParaRPr lang="en-US" sz="2200" dirty="0">
              <a:latin typeface="Calibri Light" panose="020F0302020204030204" pitchFamily="34" charset="0"/>
            </a:endParaRPr>
          </a:p>
        </p:txBody>
      </p:sp>
    </p:spTree>
    <p:extLst>
      <p:ext uri="{BB962C8B-B14F-4D97-AF65-F5344CB8AC3E}">
        <p14:creationId xmlns:p14="http://schemas.microsoft.com/office/powerpoint/2010/main" val="43818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4493538"/>
          </a:xfrm>
          <a:prstGeom prst="rect">
            <a:avLst/>
          </a:prstGeom>
          <a:noFill/>
        </p:spPr>
        <p:txBody>
          <a:bodyPr wrap="square">
            <a:spAutoFit/>
          </a:bodyPr>
          <a:lstStyle/>
          <a:p>
            <a:pPr marL="285750" indent="-285750" algn="just">
              <a:buFont typeface="Wingdings" panose="05000000000000000000" pitchFamily="2" charset="2"/>
              <a:buChar char="§"/>
            </a:pPr>
            <a:r>
              <a:rPr lang="en-GB" sz="2200" dirty="0">
                <a:latin typeface="Calibri Light" panose="020F0302020204030204" pitchFamily="34" charset="0"/>
              </a:rPr>
              <a:t>The </a:t>
            </a:r>
            <a:r>
              <a:rPr lang="en-GB" sz="2200" b="1" dirty="0">
                <a:latin typeface="Calibri Light" panose="020F0302020204030204" pitchFamily="34" charset="0"/>
              </a:rPr>
              <a:t>Cancer Genetics Studies Consortium </a:t>
            </a:r>
            <a:r>
              <a:rPr lang="en-GB" sz="2200" dirty="0">
                <a:latin typeface="Calibri Light" panose="020F0302020204030204" pitchFamily="34" charset="0"/>
              </a:rPr>
              <a:t>(CSGC) Task Force was among the first groups in the oncology setting to develop </a:t>
            </a:r>
            <a:r>
              <a:rPr lang="en-GB" sz="2200" b="1" dirty="0">
                <a:latin typeface="Calibri Light" panose="020F0302020204030204" pitchFamily="34" charset="0"/>
              </a:rPr>
              <a:t>consensus guidelines </a:t>
            </a:r>
            <a:r>
              <a:rPr lang="en-GB" sz="2200" dirty="0">
                <a:latin typeface="Calibri Light" panose="020F0302020204030204" pitchFamily="34" charset="0"/>
              </a:rPr>
              <a:t>for the process and content of </a:t>
            </a:r>
            <a:r>
              <a:rPr lang="en-GB" sz="2200" b="1" dirty="0">
                <a:latin typeface="Calibri Light" panose="020F0302020204030204" pitchFamily="34" charset="0"/>
              </a:rPr>
              <a:t>informed consent </a:t>
            </a:r>
            <a:r>
              <a:rPr lang="en-GB" sz="2200" dirty="0">
                <a:latin typeface="Calibri Light" panose="020F0302020204030204" pitchFamily="34" charset="0"/>
              </a:rPr>
              <a:t>(Geller et al. 1997).</a:t>
            </a:r>
          </a:p>
          <a:p>
            <a:pPr marL="285750" indent="-285750" algn="just">
              <a:buFont typeface="Wingdings" panose="05000000000000000000" pitchFamily="2" charset="2"/>
              <a:buChar char="§"/>
            </a:pPr>
            <a:r>
              <a:rPr lang="en-GB" sz="2200" dirty="0">
                <a:latin typeface="Calibri Light" panose="020F0302020204030204" pitchFamily="34" charset="0"/>
              </a:rPr>
              <a:t>This multidisciplinary group first considered why informed consent for genetic testing requires special consideration and acknowledged the following issues: </a:t>
            </a:r>
          </a:p>
          <a:p>
            <a:pPr marL="800100" lvl="1" indent="-342900" algn="just">
              <a:buFont typeface="Arial" panose="020B0604020202020204" pitchFamily="34" charset="0"/>
              <a:buChar char="•"/>
            </a:pPr>
            <a:r>
              <a:rPr lang="en-GB" sz="2200" dirty="0">
                <a:latin typeface="Calibri Light" panose="020F0302020204030204" pitchFamily="34" charset="0"/>
              </a:rPr>
              <a:t>(1) Genetic information affects an entire family, </a:t>
            </a:r>
          </a:p>
          <a:p>
            <a:pPr marL="800100" lvl="1" indent="-342900" algn="just">
              <a:buFont typeface="Arial" panose="020B0604020202020204" pitchFamily="34" charset="0"/>
              <a:buChar char="•"/>
            </a:pPr>
            <a:r>
              <a:rPr lang="en-GB" sz="2200" dirty="0">
                <a:latin typeface="Calibri Light" panose="020F0302020204030204" pitchFamily="34" charset="0"/>
              </a:rPr>
              <a:t>(2) genetic information can present unique challenges for medical professionals as it is probabilistic in nature, and </a:t>
            </a:r>
          </a:p>
          <a:p>
            <a:pPr marL="800100" lvl="1" indent="-342900" algn="just">
              <a:buFont typeface="Arial" panose="020B0604020202020204" pitchFamily="34" charset="0"/>
              <a:buChar char="•"/>
            </a:pPr>
            <a:r>
              <a:rPr lang="en-GB" sz="2200" dirty="0">
                <a:latin typeface="Calibri Light" panose="020F0302020204030204" pitchFamily="34" charset="0"/>
              </a:rPr>
              <a:t>(3) genetic information can lead to the reclassification of patients from healthy to high risk. </a:t>
            </a:r>
          </a:p>
          <a:p>
            <a:pPr marL="285750" indent="-285750" algn="just">
              <a:buFont typeface="Wingdings" panose="05000000000000000000" pitchFamily="2" charset="2"/>
              <a:buChar char="§"/>
            </a:pPr>
            <a:r>
              <a:rPr lang="en-GB" sz="2200" dirty="0">
                <a:latin typeface="Calibri Light" panose="020F0302020204030204" pitchFamily="34" charset="0"/>
              </a:rPr>
              <a:t>At that time, the authors described the primary risks and benefits as psychological and social rather than physical or medical because the efficacy of preventive and therapeutic strategies in PV carriers had not yet been substantiated. </a:t>
            </a:r>
            <a:endParaRPr lang="en-US" sz="2200" dirty="0">
              <a:latin typeface="Calibri Light" panose="020F0302020204030204" pitchFamily="34" charset="0"/>
            </a:endParaRPr>
          </a:p>
        </p:txBody>
      </p:sp>
    </p:spTree>
    <p:extLst>
      <p:ext uri="{BB962C8B-B14F-4D97-AF65-F5344CB8AC3E}">
        <p14:creationId xmlns:p14="http://schemas.microsoft.com/office/powerpoint/2010/main" val="13111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Content of Lecture</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1. Cancer Genetic Counselling — Current Practice and Future Challenges</a:t>
            </a: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2. </a:t>
            </a:r>
            <a:r>
              <a:rPr lang="en-GB" sz="3200" b="1" dirty="0" err="1">
                <a:latin typeface="Calibri Light" panose="020F0302020204030204" pitchFamily="34" charset="0"/>
                <a:ea typeface="Calibri Light" panose="020F0302020204030204" pitchFamily="34" charset="0"/>
                <a:cs typeface="Calibri Light" panose="020F0302020204030204" pitchFamily="34" charset="0"/>
              </a:rPr>
              <a:t>cBioportal</a:t>
            </a:r>
            <a:r>
              <a:rPr lang="en-GB" sz="3200" b="1" dirty="0">
                <a:latin typeface="Calibri Light" panose="020F0302020204030204" pitchFamily="34" charset="0"/>
                <a:ea typeface="Calibri Light" panose="020F0302020204030204" pitchFamily="34" charset="0"/>
                <a:cs typeface="Calibri Light" panose="020F0302020204030204" pitchFamily="34" charset="0"/>
              </a:rPr>
              <a:t> tutorial: </a:t>
            </a:r>
          </a:p>
          <a:p>
            <a:pPr marL="914400" lvl="1" indent="-457200" algn="l">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2"/>
              </a:rPr>
              <a:t>https://www.personalizedoncogenomics.org/cbioportal/tutorial.jsp</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marL="914400" lvl="1" indent="-457200" algn="l">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3"/>
              </a:rPr>
              <a:t>https://www.jax.org/-/media/jaxweb/files/education-and-learning/tutorials/cbioportal-written-tutorials_clickable.pdf</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3. COSMIC: </a:t>
            </a:r>
          </a:p>
          <a:p>
            <a:pPr marL="914400" lvl="1" indent="-457200" algn="just">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4"/>
              </a:rPr>
              <a:t>https://cancer.sanger.ac.uk/cosmic/help/tutorials</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4. </a:t>
            </a:r>
            <a:r>
              <a:rPr lang="en-GB" sz="32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3200" b="1" dirty="0">
                <a:latin typeface="Calibri Light" panose="020F0302020204030204" pitchFamily="34" charset="0"/>
                <a:ea typeface="Calibri Light" panose="020F0302020204030204" pitchFamily="34" charset="0"/>
                <a:cs typeface="Calibri Light" panose="020F0302020204030204" pitchFamily="34" charset="0"/>
              </a:rPr>
              <a:t>: </a:t>
            </a:r>
          </a:p>
          <a:p>
            <a:pPr marL="914400" lvl="1" indent="-457200" algn="just">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4"/>
              </a:rPr>
              <a:t>https://cancer.sanger.ac.uk/cosmic/help/tutorials</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marL="971550" lvl="1" indent="-514350" algn="just">
              <a:buFont typeface="+mj-lt"/>
              <a:buAutoNum type="arabicPeriod"/>
            </a:pPr>
            <a:endParaRPr lang="en-GB"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9031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939125" y="223370"/>
            <a:ext cx="9404723" cy="790388"/>
          </a:xfrm>
        </p:spPr>
        <p:txBody>
          <a:bodyPr/>
          <a:lstStyle/>
          <a:p>
            <a:pPr algn="ctr"/>
            <a:r>
              <a:rPr lang="en-US" sz="4400" b="1" dirty="0"/>
              <a:t>cbioportal.org</a:t>
            </a:r>
          </a:p>
        </p:txBody>
      </p:sp>
      <p:pic>
        <p:nvPicPr>
          <p:cNvPr id="7" name="Content Placeholder 6">
            <a:extLst>
              <a:ext uri="{FF2B5EF4-FFF2-40B4-BE49-F238E27FC236}">
                <a16:creationId xmlns:a16="http://schemas.microsoft.com/office/drawing/2014/main" id="{464D17A2-72C9-05A6-5063-9C0A90E035C1}"/>
              </a:ext>
            </a:extLst>
          </p:cNvPr>
          <p:cNvPicPr>
            <a:picLocks noGrp="1" noChangeAspect="1"/>
          </p:cNvPicPr>
          <p:nvPr>
            <p:ph idx="1"/>
          </p:nvPr>
        </p:nvPicPr>
        <p:blipFill>
          <a:blip r:embed="rId2"/>
          <a:stretch>
            <a:fillRect/>
          </a:stretch>
        </p:blipFill>
        <p:spPr>
          <a:xfrm>
            <a:off x="1524000" y="1382900"/>
            <a:ext cx="8819848" cy="4814700"/>
          </a:xfrm>
        </p:spPr>
      </p:pic>
      <p:sp>
        <p:nvSpPr>
          <p:cNvPr id="5" name="TextBox 4">
            <a:extLst>
              <a:ext uri="{FF2B5EF4-FFF2-40B4-BE49-F238E27FC236}">
                <a16:creationId xmlns:a16="http://schemas.microsoft.com/office/drawing/2014/main" id="{D39E2725-B51D-F8CE-CF79-DCBDDD3D9278}"/>
              </a:ext>
            </a:extLst>
          </p:cNvPr>
          <p:cNvSpPr txBox="1"/>
          <p:nvPr/>
        </p:nvSpPr>
        <p:spPr>
          <a:xfrm>
            <a:off x="8683811" y="6405282"/>
            <a:ext cx="3681506" cy="369332"/>
          </a:xfrm>
          <a:prstGeom prst="rect">
            <a:avLst/>
          </a:prstGeom>
          <a:noFill/>
        </p:spPr>
        <p:txBody>
          <a:bodyPr wrap="square">
            <a:spAutoFit/>
          </a:bodyPr>
          <a:lstStyle/>
          <a:p>
            <a:r>
              <a:rPr lang="en-US" dirty="0">
                <a:latin typeface="Calibri Light" panose="020F0302020204030204" pitchFamily="34" charset="0"/>
              </a:rPr>
              <a:t>https://www.cbioportal.org/</a:t>
            </a:r>
          </a:p>
        </p:txBody>
      </p:sp>
    </p:spTree>
    <p:extLst>
      <p:ext uri="{BB962C8B-B14F-4D97-AF65-F5344CB8AC3E}">
        <p14:creationId xmlns:p14="http://schemas.microsoft.com/office/powerpoint/2010/main" val="2877064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622205" y="265206"/>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256988" y="6285017"/>
            <a:ext cx="11815482" cy="169277"/>
          </a:xfrm>
          <a:prstGeom prst="rect">
            <a:avLst/>
          </a:prstGeom>
          <a:noFill/>
        </p:spPr>
        <p:txBody>
          <a:bodyPr wrap="square">
            <a:spAutoFit/>
          </a:bodyPr>
          <a:lstStyle/>
          <a:p>
            <a:pPr algn="ctr"/>
            <a:r>
              <a:rPr lang="en-US" sz="500" dirty="0">
                <a:latin typeface="Calibri Light" panose="020F0302020204030204" pitchFamily="34" charset="0"/>
              </a:rPr>
              <a:t>https://www.cbioportal.org/results/oncoprint?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8" name="Picture 7">
            <a:extLst>
              <a:ext uri="{FF2B5EF4-FFF2-40B4-BE49-F238E27FC236}">
                <a16:creationId xmlns:a16="http://schemas.microsoft.com/office/drawing/2014/main" id="{91A720B3-91B6-26BB-DE79-4FFF3FD97C7A}"/>
              </a:ext>
            </a:extLst>
          </p:cNvPr>
          <p:cNvPicPr>
            <a:picLocks noChangeAspect="1"/>
          </p:cNvPicPr>
          <p:nvPr/>
        </p:nvPicPr>
        <p:blipFill>
          <a:blip r:embed="rId2"/>
          <a:stretch>
            <a:fillRect/>
          </a:stretch>
        </p:blipFill>
        <p:spPr>
          <a:xfrm>
            <a:off x="0" y="1364579"/>
            <a:ext cx="12192000" cy="4690621"/>
          </a:xfrm>
          <a:prstGeom prst="rect">
            <a:avLst/>
          </a:prstGeom>
        </p:spPr>
      </p:pic>
    </p:spTree>
    <p:extLst>
      <p:ext uri="{BB962C8B-B14F-4D97-AF65-F5344CB8AC3E}">
        <p14:creationId xmlns:p14="http://schemas.microsoft.com/office/powerpoint/2010/main" val="567152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06299" y="326705"/>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184666"/>
          </a:xfrm>
          <a:prstGeom prst="rect">
            <a:avLst/>
          </a:prstGeom>
          <a:noFill/>
        </p:spPr>
        <p:txBody>
          <a:bodyPr wrap="square">
            <a:spAutoFit/>
          </a:bodyPr>
          <a:lstStyle/>
          <a:p>
            <a:pPr algn="ctr"/>
            <a:r>
              <a:rPr lang="en-US" sz="600" dirty="0">
                <a:latin typeface="Calibri Light" panose="020F0302020204030204" pitchFamily="34" charset="0"/>
                <a:ea typeface="Calibri Light" panose="020F0302020204030204" pitchFamily="34" charset="0"/>
                <a:cs typeface="Calibri Light" panose="020F0302020204030204" pitchFamily="34" charset="0"/>
              </a:rPr>
              <a:t>https://www.cbioportal.org/results/mutations?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4" name="Picture 3">
            <a:extLst>
              <a:ext uri="{FF2B5EF4-FFF2-40B4-BE49-F238E27FC236}">
                <a16:creationId xmlns:a16="http://schemas.microsoft.com/office/drawing/2014/main" id="{8E4F8804-9400-0776-DEB6-7C8BEE7028FE}"/>
              </a:ext>
            </a:extLst>
          </p:cNvPr>
          <p:cNvPicPr>
            <a:picLocks noChangeAspect="1"/>
          </p:cNvPicPr>
          <p:nvPr/>
        </p:nvPicPr>
        <p:blipFill>
          <a:blip r:embed="rId2"/>
          <a:stretch>
            <a:fillRect/>
          </a:stretch>
        </p:blipFill>
        <p:spPr>
          <a:xfrm>
            <a:off x="1600105" y="1324775"/>
            <a:ext cx="8761506" cy="4811326"/>
          </a:xfrm>
          <a:prstGeom prst="rect">
            <a:avLst/>
          </a:prstGeom>
        </p:spPr>
      </p:pic>
    </p:spTree>
    <p:extLst>
      <p:ext uri="{BB962C8B-B14F-4D97-AF65-F5344CB8AC3E}">
        <p14:creationId xmlns:p14="http://schemas.microsoft.com/office/powerpoint/2010/main" val="1228390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a:latin typeface="Calibri Light" panose="020F0302020204030204" pitchFamily="34" charset="0"/>
                <a:ea typeface="Calibri Light" panose="020F0302020204030204" pitchFamily="34" charset="0"/>
                <a:cs typeface="Calibri Light" panose="020F0302020204030204" pitchFamily="34" charset="0"/>
              </a:rPr>
              <a:t>COSMIC (https://cancer.sanger.ac.uk/cosmic)</a:t>
            </a:r>
            <a:endParaRPr lang="en-US" sz="4000" b="1" dirty="0"/>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230832"/>
          </a:xfrm>
          <a:prstGeom prst="rect">
            <a:avLst/>
          </a:prstGeom>
          <a:noFill/>
        </p:spPr>
        <p:txBody>
          <a:bodyPr wrap="square">
            <a:spAutoFit/>
          </a:bodyPr>
          <a:lstStyle/>
          <a:p>
            <a:pPr algn="ctr"/>
            <a:r>
              <a:rPr lang="en-US" sz="900" dirty="0">
                <a:latin typeface="Calibri Light" panose="020F0302020204030204" pitchFamily="34" charset="0"/>
                <a:ea typeface="Calibri Light" panose="020F0302020204030204" pitchFamily="34" charset="0"/>
                <a:cs typeface="Calibri Light" panose="020F0302020204030204" pitchFamily="34" charset="0"/>
              </a:rPr>
              <a:t>https://cancer.sanger.ac.uk/cosmic</a:t>
            </a:r>
          </a:p>
        </p:txBody>
      </p:sp>
      <p:pic>
        <p:nvPicPr>
          <p:cNvPr id="6" name="Picture 5">
            <a:extLst>
              <a:ext uri="{FF2B5EF4-FFF2-40B4-BE49-F238E27FC236}">
                <a16:creationId xmlns:a16="http://schemas.microsoft.com/office/drawing/2014/main" id="{39DB697A-ECE3-CB00-5617-170B06761DB8}"/>
              </a:ext>
            </a:extLst>
          </p:cNvPr>
          <p:cNvPicPr>
            <a:picLocks noChangeAspect="1"/>
          </p:cNvPicPr>
          <p:nvPr/>
        </p:nvPicPr>
        <p:blipFill>
          <a:blip r:embed="rId2"/>
          <a:stretch>
            <a:fillRect/>
          </a:stretch>
        </p:blipFill>
        <p:spPr>
          <a:xfrm>
            <a:off x="1158586" y="1119576"/>
            <a:ext cx="9798791" cy="5224569"/>
          </a:xfrm>
          <a:prstGeom prst="rect">
            <a:avLst/>
          </a:prstGeom>
        </p:spPr>
      </p:pic>
    </p:spTree>
    <p:extLst>
      <p:ext uri="{BB962C8B-B14F-4D97-AF65-F5344CB8AC3E}">
        <p14:creationId xmlns:p14="http://schemas.microsoft.com/office/powerpoint/2010/main" val="508380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(https://cancer.sanger.ac.uk/cosmic)</a:t>
            </a:r>
            <a:endParaRPr lang="en-US" sz="4000" b="1" dirty="0"/>
          </a:p>
        </p:txBody>
      </p:sp>
      <p:pic>
        <p:nvPicPr>
          <p:cNvPr id="1026" name="Picture 2">
            <a:extLst>
              <a:ext uri="{FF2B5EF4-FFF2-40B4-BE49-F238E27FC236}">
                <a16:creationId xmlns:a16="http://schemas.microsoft.com/office/drawing/2014/main" id="{9FCB1501-C541-D451-B3B8-35E1DA305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395413"/>
            <a:ext cx="105537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239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(https://www.ncbi.nlm.nih.gov/clinvar)</a:t>
            </a:r>
            <a:endParaRPr lang="en-US" sz="4000" b="1" dirty="0"/>
          </a:p>
        </p:txBody>
      </p:sp>
      <p:pic>
        <p:nvPicPr>
          <p:cNvPr id="4" name="Picture 3">
            <a:extLst>
              <a:ext uri="{FF2B5EF4-FFF2-40B4-BE49-F238E27FC236}">
                <a16:creationId xmlns:a16="http://schemas.microsoft.com/office/drawing/2014/main" id="{0092CD14-189A-710B-1C3E-EEF1E710C3F2}"/>
              </a:ext>
            </a:extLst>
          </p:cNvPr>
          <p:cNvPicPr>
            <a:picLocks noChangeAspect="1"/>
          </p:cNvPicPr>
          <p:nvPr/>
        </p:nvPicPr>
        <p:blipFill>
          <a:blip r:embed="rId2"/>
          <a:stretch>
            <a:fillRect/>
          </a:stretch>
        </p:blipFill>
        <p:spPr>
          <a:xfrm>
            <a:off x="1918781" y="1095168"/>
            <a:ext cx="7990091" cy="5273386"/>
          </a:xfrm>
          <a:prstGeom prst="rect">
            <a:avLst/>
          </a:prstGeom>
        </p:spPr>
      </p:pic>
    </p:spTree>
    <p:extLst>
      <p:ext uri="{BB962C8B-B14F-4D97-AF65-F5344CB8AC3E}">
        <p14:creationId xmlns:p14="http://schemas.microsoft.com/office/powerpoint/2010/main" val="729444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(https://www.ncbi.nlm.nih.gov/clinvar)</a:t>
            </a:r>
            <a:endParaRPr lang="en-US" sz="4000" b="1" dirty="0"/>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230832"/>
          </a:xfrm>
          <a:prstGeom prst="rect">
            <a:avLst/>
          </a:prstGeom>
          <a:noFill/>
        </p:spPr>
        <p:txBody>
          <a:bodyPr wrap="square">
            <a:spAutoFit/>
          </a:bodyPr>
          <a:lstStyle/>
          <a:p>
            <a:pPr algn="ctr"/>
            <a:r>
              <a:rPr lang="en-US" sz="900" dirty="0">
                <a:latin typeface="Calibri Light" panose="020F0302020204030204" pitchFamily="34" charset="0"/>
                <a:ea typeface="Calibri Light" panose="020F0302020204030204" pitchFamily="34" charset="0"/>
                <a:cs typeface="Calibri Light" panose="020F0302020204030204" pitchFamily="34" charset="0"/>
              </a:rPr>
              <a:t>https://www.ncbi.nlm.nih.gov/clinvar/variation/141182/</a:t>
            </a:r>
          </a:p>
        </p:txBody>
      </p:sp>
      <p:pic>
        <p:nvPicPr>
          <p:cNvPr id="6" name="Picture 5">
            <a:extLst>
              <a:ext uri="{FF2B5EF4-FFF2-40B4-BE49-F238E27FC236}">
                <a16:creationId xmlns:a16="http://schemas.microsoft.com/office/drawing/2014/main" id="{C5B51FD8-C07F-F51C-FA58-5676AA408A36}"/>
              </a:ext>
            </a:extLst>
          </p:cNvPr>
          <p:cNvPicPr>
            <a:picLocks noChangeAspect="1"/>
          </p:cNvPicPr>
          <p:nvPr/>
        </p:nvPicPr>
        <p:blipFill>
          <a:blip r:embed="rId2"/>
          <a:stretch>
            <a:fillRect/>
          </a:stretch>
        </p:blipFill>
        <p:spPr>
          <a:xfrm>
            <a:off x="1494155" y="1285362"/>
            <a:ext cx="9203689" cy="4892998"/>
          </a:xfrm>
          <a:prstGeom prst="rect">
            <a:avLst/>
          </a:prstGeom>
        </p:spPr>
      </p:pic>
    </p:spTree>
    <p:extLst>
      <p:ext uri="{BB962C8B-B14F-4D97-AF65-F5344CB8AC3E}">
        <p14:creationId xmlns:p14="http://schemas.microsoft.com/office/powerpoint/2010/main" val="3687707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a:xfrm>
            <a:off x="1612155" y="4530436"/>
            <a:ext cx="8825658" cy="1314450"/>
          </a:xfrm>
        </p:spPr>
        <p:txBody>
          <a:bodyPr>
            <a:noAutofit/>
          </a:bodyPr>
          <a:lstStyle/>
          <a:p>
            <a:pPr algn="ctr"/>
            <a:r>
              <a:rPr lang="en-US" dirty="0">
                <a:solidFill>
                  <a:schemeClr val="tx1"/>
                </a:solidFill>
              </a:rPr>
              <a:t>Luu Phuc Loi, PhD</a:t>
            </a:r>
          </a:p>
          <a:p>
            <a:pPr algn="ctr"/>
            <a:r>
              <a:rPr lang="en-US" dirty="0" err="1">
                <a:solidFill>
                  <a:schemeClr val="tx1"/>
                </a:solidFill>
              </a:rPr>
              <a:t>Zalo</a:t>
            </a:r>
            <a:r>
              <a:rPr lang="en-US" dirty="0">
                <a:solidFill>
                  <a:schemeClr val="tx1"/>
                </a:solidFill>
              </a:rPr>
              <a:t>: 0901802182</a:t>
            </a:r>
          </a:p>
          <a:p>
            <a:pPr algn="ctr"/>
            <a:r>
              <a:rPr lang="en-US" dirty="0">
                <a:solidFill>
                  <a:schemeClr val="tx1"/>
                </a:solidFill>
              </a:rPr>
              <a:t>Email: luu.p.loi@googlemail.com</a:t>
            </a:r>
          </a:p>
        </p:txBody>
      </p:sp>
    </p:spTree>
    <p:extLst>
      <p:ext uri="{BB962C8B-B14F-4D97-AF65-F5344CB8AC3E}">
        <p14:creationId xmlns:p14="http://schemas.microsoft.com/office/powerpoint/2010/main" val="322110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5018A-9C66-E9BB-AD63-D2E3DA9C9693}"/>
              </a:ext>
            </a:extLst>
          </p:cNvPr>
          <p:cNvPicPr>
            <a:picLocks noChangeAspect="1"/>
          </p:cNvPicPr>
          <p:nvPr/>
        </p:nvPicPr>
        <p:blipFill>
          <a:blip r:embed="rId2"/>
          <a:stretch>
            <a:fillRect/>
          </a:stretch>
        </p:blipFill>
        <p:spPr>
          <a:xfrm>
            <a:off x="1965633" y="1047488"/>
            <a:ext cx="8260734" cy="5483197"/>
          </a:xfrm>
          <a:prstGeom prst="rect">
            <a:avLst/>
          </a:prstGeom>
        </p:spPr>
      </p:pic>
      <p:pic>
        <p:nvPicPr>
          <p:cNvPr id="7" name="Picture 6">
            <a:extLst>
              <a:ext uri="{FF2B5EF4-FFF2-40B4-BE49-F238E27FC236}">
                <a16:creationId xmlns:a16="http://schemas.microsoft.com/office/drawing/2014/main" id="{B0F3ED4C-9D70-C5E8-CCE0-A3B2E5C581AA}"/>
              </a:ext>
            </a:extLst>
          </p:cNvPr>
          <p:cNvPicPr>
            <a:picLocks noChangeAspect="1"/>
          </p:cNvPicPr>
          <p:nvPr/>
        </p:nvPicPr>
        <p:blipFill>
          <a:blip r:embed="rId3"/>
          <a:stretch>
            <a:fillRect/>
          </a:stretch>
        </p:blipFill>
        <p:spPr>
          <a:xfrm>
            <a:off x="374073" y="171429"/>
            <a:ext cx="3145059" cy="662548"/>
          </a:xfrm>
          <a:prstGeom prst="rect">
            <a:avLst/>
          </a:prstGeom>
        </p:spPr>
      </p:pic>
    </p:spTree>
    <p:extLst>
      <p:ext uri="{BB962C8B-B14F-4D97-AF65-F5344CB8AC3E}">
        <p14:creationId xmlns:p14="http://schemas.microsoft.com/office/powerpoint/2010/main" val="183364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latin typeface="Calibri Light" panose="020F0302020204030204" pitchFamily="34" charset="0"/>
                <a:ea typeface="Calibri Light" panose="020F0302020204030204" pitchFamily="34" charset="0"/>
                <a:cs typeface="Calibri Light" panose="020F0302020204030204" pitchFamily="34" charset="0"/>
              </a:rPr>
              <a:t>Cancer Genetic Counselling — Current Practice and Future Challenges</a:t>
            </a:r>
            <a:endParaRPr lang="en-US" sz="5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lnSpc>
                <a:spcPct val="150000"/>
              </a:lnSpc>
              <a:buAutoNum type="arabicPeriod"/>
            </a:pPr>
            <a:r>
              <a:rPr lang="en-GB" b="1" dirty="0">
                <a:latin typeface="Calibri Light" panose="020F0302020204030204" pitchFamily="34" charset="0"/>
              </a:rPr>
              <a:t>CANCER GENETIC COUNSELING — WHERE WE HAVE BEEN AND WHERE WE ARE GOING</a:t>
            </a:r>
          </a:p>
          <a:p>
            <a:pPr marL="971550" lvl="1" indent="-514350" algn="just">
              <a:lnSpc>
                <a:spcPct val="150000"/>
              </a:lnSpc>
              <a:buAutoNum type="arabicPeriod"/>
            </a:pPr>
            <a:r>
              <a:rPr lang="en-GB" b="1" dirty="0">
                <a:latin typeface="Calibri Light" panose="020F0302020204030204" pitchFamily="34" charset="0"/>
              </a:rPr>
              <a:t>WHO IS A CANDIDATE FOR CANCER GENETIC COUNSELING AND TESTING?</a:t>
            </a:r>
          </a:p>
          <a:p>
            <a:pPr marL="971550" lvl="1" indent="-514350" algn="just">
              <a:lnSpc>
                <a:spcPct val="150000"/>
              </a:lnSpc>
              <a:buAutoNum type="arabicPeriod"/>
            </a:pPr>
            <a:r>
              <a:rPr lang="en-GB" b="1" dirty="0">
                <a:latin typeface="Calibri Light" panose="020F0302020204030204" pitchFamily="34" charset="0"/>
              </a:rPr>
              <a:t>THE PROCESS OF CANCER GENETIC COUNSELING</a:t>
            </a:r>
          </a:p>
          <a:p>
            <a:pPr marL="971550" lvl="1" indent="-514350" algn="just">
              <a:lnSpc>
                <a:spcPct val="150000"/>
              </a:lnSpc>
              <a:buAutoNum type="arabicPeriod"/>
            </a:pPr>
            <a:r>
              <a:rPr lang="en-GB" b="1" dirty="0">
                <a:latin typeface="Calibri Light" panose="020F0302020204030204" pitchFamily="34" charset="0"/>
              </a:rPr>
              <a:t>LABORATORY, TEST SELECTION, AND INTERPRETATION ISSUES</a:t>
            </a:r>
          </a:p>
          <a:p>
            <a:pPr marL="971550" lvl="1" indent="-514350" algn="just">
              <a:lnSpc>
                <a:spcPct val="150000"/>
              </a:lnSpc>
              <a:buAutoNum type="arabicPeriod"/>
            </a:pPr>
            <a:r>
              <a:rPr lang="en-GB" b="1" dirty="0">
                <a:latin typeface="Calibri Light" panose="020F0302020204030204" pitchFamily="34" charset="0"/>
              </a:rPr>
              <a:t>SPECIAL ISSUES IN PEDIATRIC ONCOLOGY</a:t>
            </a:r>
          </a:p>
        </p:txBody>
      </p:sp>
    </p:spTree>
    <p:extLst>
      <p:ext uri="{BB962C8B-B14F-4D97-AF65-F5344CB8AC3E}">
        <p14:creationId xmlns:p14="http://schemas.microsoft.com/office/powerpoint/2010/main" val="223562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latin typeface="Calibri Light" panose="020F0302020204030204" pitchFamily="34" charset="0"/>
                <a:ea typeface="Calibri Light" panose="020F0302020204030204" pitchFamily="34" charset="0"/>
                <a:cs typeface="Calibri Light" panose="020F0302020204030204" pitchFamily="34" charset="0"/>
              </a:rPr>
              <a:t>CANCER GENETIC COUNSELING — WHERE WE HAVE BEEN AND WHERE WE ARE GOING</a:t>
            </a:r>
          </a:p>
        </p:txBody>
      </p:sp>
      <p:pic>
        <p:nvPicPr>
          <p:cNvPr id="3" name="Picture 2">
            <a:extLst>
              <a:ext uri="{FF2B5EF4-FFF2-40B4-BE49-F238E27FC236}">
                <a16:creationId xmlns:a16="http://schemas.microsoft.com/office/drawing/2014/main" id="{C75D716C-1AAD-556B-D3EF-A93422ADD242}"/>
              </a:ext>
            </a:extLst>
          </p:cNvPr>
          <p:cNvPicPr>
            <a:picLocks noChangeAspect="1"/>
          </p:cNvPicPr>
          <p:nvPr/>
        </p:nvPicPr>
        <p:blipFill>
          <a:blip r:embed="rId2"/>
          <a:stretch>
            <a:fillRect/>
          </a:stretch>
        </p:blipFill>
        <p:spPr>
          <a:xfrm>
            <a:off x="1699780" y="1520334"/>
            <a:ext cx="8451273" cy="4686208"/>
          </a:xfrm>
          <a:prstGeom prst="rect">
            <a:avLst/>
          </a:prstGeom>
        </p:spPr>
      </p:pic>
    </p:spTree>
    <p:extLst>
      <p:ext uri="{BB962C8B-B14F-4D97-AF65-F5344CB8AC3E}">
        <p14:creationId xmlns:p14="http://schemas.microsoft.com/office/powerpoint/2010/main" val="419883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61613" y="193256"/>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sp>
        <p:nvSpPr>
          <p:cNvPr id="7" name="TextBox 6">
            <a:extLst>
              <a:ext uri="{FF2B5EF4-FFF2-40B4-BE49-F238E27FC236}">
                <a16:creationId xmlns:a16="http://schemas.microsoft.com/office/drawing/2014/main" id="{1104B97D-8BE9-B749-ECEE-D0D08CBBEBB1}"/>
              </a:ext>
            </a:extLst>
          </p:cNvPr>
          <p:cNvSpPr txBox="1"/>
          <p:nvPr/>
        </p:nvSpPr>
        <p:spPr>
          <a:xfrm>
            <a:off x="569972" y="1049480"/>
            <a:ext cx="3705887" cy="3416320"/>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Calibri Light" panose="020F0302020204030204" pitchFamily="34" charset="0"/>
              </a:rPr>
              <a:t>According to SEER estimates from 2014 to 2016, ∼39.3% of men and women will develop cancer in their lifetime, and most will be over the age of 55 year (https://SEER.cancer.gov/statfacts/html/ all.html). </a:t>
            </a:r>
          </a:p>
          <a:p>
            <a:pPr marL="285750" indent="-285750" algn="just">
              <a:buFont typeface="Arial" panose="020B0604020202020204" pitchFamily="34" charset="0"/>
              <a:buChar char="•"/>
            </a:pPr>
            <a:r>
              <a:rPr lang="en-GB" dirty="0">
                <a:latin typeface="Calibri Light" panose="020F0302020204030204" pitchFamily="34" charset="0"/>
              </a:rPr>
              <a:t>Germline pathogenic variants (PVs) in highly penetrant genes play a major role in at least 5%–10% of all cancers and in more than 50 hereditary cancer syndromes.</a:t>
            </a:r>
            <a:endParaRPr lang="en-US" dirty="0">
              <a:latin typeface="Calibri Light" panose="020F0302020204030204" pitchFamily="34" charset="0"/>
            </a:endParaRPr>
          </a:p>
        </p:txBody>
      </p:sp>
      <p:pic>
        <p:nvPicPr>
          <p:cNvPr id="9" name="Picture 8">
            <a:extLst>
              <a:ext uri="{FF2B5EF4-FFF2-40B4-BE49-F238E27FC236}">
                <a16:creationId xmlns:a16="http://schemas.microsoft.com/office/drawing/2014/main" id="{3FD1834F-DDFE-356C-92DA-BC3B748A5091}"/>
              </a:ext>
            </a:extLst>
          </p:cNvPr>
          <p:cNvPicPr>
            <a:picLocks noChangeAspect="1"/>
          </p:cNvPicPr>
          <p:nvPr/>
        </p:nvPicPr>
        <p:blipFill>
          <a:blip r:embed="rId2"/>
          <a:stretch>
            <a:fillRect/>
          </a:stretch>
        </p:blipFill>
        <p:spPr>
          <a:xfrm>
            <a:off x="4757312" y="1148967"/>
            <a:ext cx="6776597" cy="5095968"/>
          </a:xfrm>
          <a:prstGeom prst="rect">
            <a:avLst/>
          </a:prstGeom>
        </p:spPr>
      </p:pic>
      <p:sp>
        <p:nvSpPr>
          <p:cNvPr id="11" name="TextBox 10">
            <a:extLst>
              <a:ext uri="{FF2B5EF4-FFF2-40B4-BE49-F238E27FC236}">
                <a16:creationId xmlns:a16="http://schemas.microsoft.com/office/drawing/2014/main" id="{7D520323-8067-06B8-03E7-5FD6D7AAD2CE}"/>
              </a:ext>
            </a:extLst>
          </p:cNvPr>
          <p:cNvSpPr txBox="1"/>
          <p:nvPr/>
        </p:nvSpPr>
        <p:spPr>
          <a:xfrm>
            <a:off x="897516" y="6403134"/>
            <a:ext cx="6096866" cy="261610"/>
          </a:xfrm>
          <a:prstGeom prst="rect">
            <a:avLst/>
          </a:prstGeom>
          <a:noFill/>
        </p:spPr>
        <p:txBody>
          <a:bodyPr wrap="square">
            <a:spAutoFit/>
          </a:bodyPr>
          <a:lstStyle/>
          <a:p>
            <a:r>
              <a:rPr lang="en-US" sz="1100" dirty="0">
                <a:latin typeface="Calibri Light" panose="020F0302020204030204" pitchFamily="34" charset="0"/>
              </a:rPr>
              <a:t>https://seer.cancer.gov/statfacts/html/all.html</a:t>
            </a:r>
          </a:p>
        </p:txBody>
      </p:sp>
    </p:spTree>
    <p:extLst>
      <p:ext uri="{BB962C8B-B14F-4D97-AF65-F5344CB8AC3E}">
        <p14:creationId xmlns:p14="http://schemas.microsoft.com/office/powerpoint/2010/main" val="234725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E0ADF4AD-344C-9447-3EDB-66A3C767C947}"/>
              </a:ext>
            </a:extLst>
          </p:cNvPr>
          <p:cNvPicPr>
            <a:picLocks noChangeAspect="1"/>
          </p:cNvPicPr>
          <p:nvPr/>
        </p:nvPicPr>
        <p:blipFill>
          <a:blip r:embed="rId2"/>
          <a:stretch>
            <a:fillRect/>
          </a:stretch>
        </p:blipFill>
        <p:spPr>
          <a:xfrm>
            <a:off x="2223828" y="1120169"/>
            <a:ext cx="7280385" cy="5325341"/>
          </a:xfrm>
          <a:prstGeom prst="rect">
            <a:avLst/>
          </a:prstGeom>
        </p:spPr>
      </p:pic>
    </p:spTree>
    <p:extLst>
      <p:ext uri="{BB962C8B-B14F-4D97-AF65-F5344CB8AC3E}">
        <p14:creationId xmlns:p14="http://schemas.microsoft.com/office/powerpoint/2010/main" val="32215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D545E378-A604-64C0-831B-3769D722CFA1}"/>
              </a:ext>
            </a:extLst>
          </p:cNvPr>
          <p:cNvPicPr>
            <a:picLocks noChangeAspect="1"/>
          </p:cNvPicPr>
          <p:nvPr/>
        </p:nvPicPr>
        <p:blipFill>
          <a:blip r:embed="rId2"/>
          <a:stretch>
            <a:fillRect/>
          </a:stretch>
        </p:blipFill>
        <p:spPr>
          <a:xfrm>
            <a:off x="2549759" y="981942"/>
            <a:ext cx="6684048" cy="5673436"/>
          </a:xfrm>
          <a:prstGeom prst="rect">
            <a:avLst/>
          </a:prstGeom>
        </p:spPr>
      </p:pic>
    </p:spTree>
    <p:extLst>
      <p:ext uri="{BB962C8B-B14F-4D97-AF65-F5344CB8AC3E}">
        <p14:creationId xmlns:p14="http://schemas.microsoft.com/office/powerpoint/2010/main" val="2028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D545E378-A604-64C0-831B-3769D722CFA1}"/>
              </a:ext>
            </a:extLst>
          </p:cNvPr>
          <p:cNvPicPr>
            <a:picLocks noChangeAspect="1"/>
          </p:cNvPicPr>
          <p:nvPr/>
        </p:nvPicPr>
        <p:blipFill rotWithShape="1">
          <a:blip r:embed="rId2"/>
          <a:srcRect b="87546"/>
          <a:stretch/>
        </p:blipFill>
        <p:spPr>
          <a:xfrm>
            <a:off x="2549759" y="1205340"/>
            <a:ext cx="6684048" cy="706581"/>
          </a:xfrm>
          <a:prstGeom prst="rect">
            <a:avLst/>
          </a:prstGeom>
        </p:spPr>
      </p:pic>
      <p:pic>
        <p:nvPicPr>
          <p:cNvPr id="3" name="Picture 2">
            <a:extLst>
              <a:ext uri="{FF2B5EF4-FFF2-40B4-BE49-F238E27FC236}">
                <a16:creationId xmlns:a16="http://schemas.microsoft.com/office/drawing/2014/main" id="{7F11EDE0-0C13-BB90-1065-C4A045330E70}"/>
              </a:ext>
            </a:extLst>
          </p:cNvPr>
          <p:cNvPicPr>
            <a:picLocks noChangeAspect="1"/>
          </p:cNvPicPr>
          <p:nvPr/>
        </p:nvPicPr>
        <p:blipFill>
          <a:blip r:embed="rId3"/>
          <a:stretch>
            <a:fillRect/>
          </a:stretch>
        </p:blipFill>
        <p:spPr>
          <a:xfrm>
            <a:off x="2549759" y="1927507"/>
            <a:ext cx="6684048" cy="3567836"/>
          </a:xfrm>
          <a:prstGeom prst="rect">
            <a:avLst/>
          </a:prstGeom>
        </p:spPr>
      </p:pic>
    </p:spTree>
    <p:extLst>
      <p:ext uri="{BB962C8B-B14F-4D97-AF65-F5344CB8AC3E}">
        <p14:creationId xmlns:p14="http://schemas.microsoft.com/office/powerpoint/2010/main" val="955700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5475</TotalTime>
  <Words>1117</Words>
  <Application>Microsoft Office PowerPoint</Application>
  <PresentationFormat>Widescreen</PresentationFormat>
  <Paragraphs>73</Paragraphs>
  <Slides>27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 Light</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cbioportal.org</vt:lpstr>
      <vt:lpstr>Lung cancer: EGFR</vt:lpstr>
      <vt:lpstr>Lung cancer: EGFR</vt:lpstr>
      <vt:lpstr>COSMIC (https://cancer.sanger.ac.uk/cosmic)</vt:lpstr>
      <vt:lpstr>Clinvar (https://cancer.sanger.ac.uk/cosmic)</vt:lpstr>
      <vt:lpstr>Clinvar (https://www.ncbi.nlm.nih.gov/clinvar)</vt:lpstr>
      <vt:lpstr>Clinvar (https://www.ncbi.nlm.nih.gov/clinvar)</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309</cp:revision>
  <dcterms:created xsi:type="dcterms:W3CDTF">2024-11-15T02:34:27Z</dcterms:created>
  <dcterms:modified xsi:type="dcterms:W3CDTF">2025-01-11T06:36:06Z</dcterms:modified>
</cp:coreProperties>
</file>